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7"/>
  </p:notesMasterIdLst>
  <p:sldIdLst>
    <p:sldId id="272" r:id="rId2"/>
    <p:sldId id="275" r:id="rId3"/>
    <p:sldId id="286" r:id="rId4"/>
    <p:sldId id="274" r:id="rId5"/>
    <p:sldId id="285"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9627" autoAdjust="0"/>
    <p:restoredTop sz="73838" autoAdjust="0"/>
  </p:normalViewPr>
  <p:slideViewPr>
    <p:cSldViewPr snapToGrid="0">
      <p:cViewPr varScale="1">
        <p:scale>
          <a:sx n="53" d="100"/>
          <a:sy n="53" d="100"/>
        </p:scale>
        <p:origin x="-1188" y="-90"/>
      </p:cViewPr>
      <p:guideLst>
        <p:guide orient="horz" pos="2160"/>
        <p:guide pos="3840"/>
      </p:guideLst>
    </p:cSldViewPr>
  </p:slideViewPr>
  <p:outlineViewPr>
    <p:cViewPr>
      <p:scale>
        <a:sx n="33" d="100"/>
        <a:sy n="33" d="100"/>
      </p:scale>
      <p:origin x="0" y="-8034"/>
    </p:cViewPr>
  </p:outlin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D4573-58E7-4156-A133-2731F5F8D1A6}" type="datetimeFigureOut">
              <a:rPr lang="en-US" smtClean="0"/>
              <a:pPr/>
              <a:t>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B0CF2-7F87-4E02-A248-870047730F99}" type="slidenum">
              <a:rPr lang="en-US" smtClean="0"/>
              <a:pPr/>
              <a:t>‹#›</a:t>
            </a:fld>
            <a:endParaRPr lang="en-US"/>
          </a:p>
        </p:txBody>
      </p:sp>
    </p:spTree>
    <p:extLst>
      <p:ext uri="{BB962C8B-B14F-4D97-AF65-F5344CB8AC3E}">
        <p14:creationId xmlns:p14="http://schemas.microsoft.com/office/powerpoint/2010/main" xmlns="" val="361498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0070C0"/>
              </a:solidFill>
              <a:highlight>
                <a:srgbClr val="FFFF00"/>
              </a:highlight>
            </a:endParaRPr>
          </a:p>
        </p:txBody>
      </p:sp>
      <p:sp>
        <p:nvSpPr>
          <p:cNvPr id="4" name="Slide Number Placeholder 3"/>
          <p:cNvSpPr>
            <a:spLocks noGrp="1"/>
          </p:cNvSpPr>
          <p:nvPr>
            <p:ph type="sldNum" sz="quarter" idx="10"/>
          </p:nvPr>
        </p:nvSpPr>
        <p:spPr/>
        <p:txBody>
          <a:bodyPr/>
          <a:lstStyle/>
          <a:p>
            <a:fld id="{893B0CF2-7F87-4E02-A248-870047730F99}" type="slidenum">
              <a:rPr lang="en-US" smtClean="0"/>
              <a:pPr/>
              <a:t>1</a:t>
            </a:fld>
            <a:endParaRPr lang="en-US"/>
          </a:p>
        </p:txBody>
      </p:sp>
    </p:spTree>
    <p:extLst>
      <p:ext uri="{BB962C8B-B14F-4D97-AF65-F5344CB8AC3E}">
        <p14:creationId xmlns:p14="http://schemas.microsoft.com/office/powerpoint/2010/main" xmlns="" val="1495133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The US and the UK are industrialized countries and have worked towards improving the quality of health care which is offered to the residents of the countries. There are several similarities and differences for the health care systems in both countries. The resource allocation and policies which have been developed by the countries are different and are aimed at achieving different goals. </a:t>
            </a:r>
          </a:p>
        </p:txBody>
      </p:sp>
      <p:sp>
        <p:nvSpPr>
          <p:cNvPr id="4" name="Slide Number Placeholder 3"/>
          <p:cNvSpPr>
            <a:spLocks noGrp="1"/>
          </p:cNvSpPr>
          <p:nvPr>
            <p:ph type="sldNum" sz="quarter" idx="5"/>
          </p:nvPr>
        </p:nvSpPr>
        <p:spPr/>
        <p:txBody>
          <a:bodyPr/>
          <a:lstStyle/>
          <a:p>
            <a:fld id="{893B0CF2-7F87-4E02-A248-870047730F99}" type="slidenum">
              <a:rPr lang="en-US" smtClean="0"/>
              <a:pPr/>
              <a:t>2</a:t>
            </a:fld>
            <a:endParaRPr lang="en-US"/>
          </a:p>
        </p:txBody>
      </p:sp>
    </p:spTree>
    <p:extLst>
      <p:ext uri="{BB962C8B-B14F-4D97-AF65-F5344CB8AC3E}">
        <p14:creationId xmlns:p14="http://schemas.microsoft.com/office/powerpoint/2010/main" xmlns="" val="6341172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lvl="1">
              <a:lnSpc>
                <a:spcPct val="200000"/>
              </a:lnSpc>
              <a:buFont typeface="Wingdings" pitchFamily="2" charset="2"/>
              <a:buChar char="v"/>
            </a:pPr>
            <a:r>
              <a:rPr lang="en-US" b="0" dirty="0"/>
              <a:t>Focus has been directed towards improving the quality of health care which patients receive in public health facilities. There are different agencies, governmental and non-governmental organizations which are tasked with the responsibility of improving the quality of service delivery. The efforts which are made by these organizations will lead to: </a:t>
            </a:r>
            <a:r>
              <a:rPr lang="en-US" sz="2800" dirty="0">
                <a:latin typeface="Times New Roman" pitchFamily="18" charset="0"/>
                <a:cs typeface="Times New Roman" pitchFamily="18" charset="0"/>
              </a:rPr>
              <a:t>Increased infrastructure development – there has been increased infrastructural development which is aimed at improving the quality of care given to patients </a:t>
            </a:r>
          </a:p>
          <a:p>
            <a:pPr lvl="1">
              <a:lnSpc>
                <a:spcPct val="200000"/>
              </a:lnSpc>
              <a:buFont typeface="Wingdings" pitchFamily="2" charset="2"/>
              <a:buNone/>
            </a:pPr>
            <a:r>
              <a:rPr lang="en-US" sz="2800" dirty="0">
                <a:latin typeface="Times New Roman" pitchFamily="18" charset="0"/>
                <a:cs typeface="Times New Roman" pitchFamily="18" charset="0"/>
              </a:rPr>
              <a:t>And</a:t>
            </a:r>
            <a:r>
              <a:rPr lang="en-US" sz="2800">
                <a:latin typeface="Times New Roman" pitchFamily="18" charset="0"/>
                <a:cs typeface="Times New Roman" pitchFamily="18" charset="0"/>
              </a:rPr>
              <a:t>, the adoption </a:t>
            </a:r>
            <a:r>
              <a:rPr lang="en-US" sz="2800" dirty="0">
                <a:latin typeface="Times New Roman" pitchFamily="18" charset="0"/>
                <a:cs typeface="Times New Roman" pitchFamily="18" charset="0"/>
              </a:rPr>
              <a:t>of technology- technology is used to make the delivery of services more efficient and effective in hospitals.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893B0CF2-7F87-4E02-A248-870047730F99}" type="slidenum">
              <a:rPr lang="en-US" smtClean="0"/>
              <a:pPr/>
              <a:t>3</a:t>
            </a:fld>
            <a:endParaRPr lang="en-US"/>
          </a:p>
        </p:txBody>
      </p:sp>
    </p:spTree>
    <p:extLst>
      <p:ext uri="{BB962C8B-B14F-4D97-AF65-F5344CB8AC3E}">
        <p14:creationId xmlns:p14="http://schemas.microsoft.com/office/powerpoint/2010/main" xmlns="" val="1210824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The health care sector is a critical sector which different countries have developed measures to ensure that they offer quality services to the patients. In both countries, the sector receives funding and resources from different sources to help the sector grow. </a:t>
            </a:r>
            <a:r>
              <a:rPr lang="en-US" sz="1200" dirty="0">
                <a:latin typeface="Times New Roman" pitchFamily="18" charset="0"/>
                <a:cs typeface="Times New Roman" pitchFamily="18" charset="0"/>
              </a:rPr>
              <a:t>In both countries, professionals have to be licensed to ensure they are qualified, the countries have developed curriculums which ensure that the individuals trained receive the best form of training to help the patients. </a:t>
            </a:r>
          </a:p>
        </p:txBody>
      </p:sp>
      <p:sp>
        <p:nvSpPr>
          <p:cNvPr id="4" name="Slide Number Placeholder 3"/>
          <p:cNvSpPr>
            <a:spLocks noGrp="1"/>
          </p:cNvSpPr>
          <p:nvPr>
            <p:ph type="sldNum" sz="quarter" idx="5"/>
          </p:nvPr>
        </p:nvSpPr>
        <p:spPr/>
        <p:txBody>
          <a:bodyPr/>
          <a:lstStyle/>
          <a:p>
            <a:fld id="{893B0CF2-7F87-4E02-A248-870047730F99}" type="slidenum">
              <a:rPr lang="en-US" smtClean="0"/>
              <a:pPr/>
              <a:t>4</a:t>
            </a:fld>
            <a:endParaRPr lang="en-US"/>
          </a:p>
        </p:txBody>
      </p:sp>
    </p:spTree>
    <p:extLst>
      <p:ext uri="{BB962C8B-B14F-4D97-AF65-F5344CB8AC3E}">
        <p14:creationId xmlns:p14="http://schemas.microsoft.com/office/powerpoint/2010/main" xmlns="" val="1315764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fld id="{893B0CF2-7F87-4E02-A248-870047730F99}" type="slidenum">
              <a:rPr lang="en-US" smtClean="0"/>
              <a:pPr/>
              <a:t>5</a:t>
            </a:fld>
            <a:endParaRPr lang="en-US"/>
          </a:p>
        </p:txBody>
      </p:sp>
    </p:spTree>
    <p:extLst>
      <p:ext uri="{BB962C8B-B14F-4D97-AF65-F5344CB8AC3E}">
        <p14:creationId xmlns:p14="http://schemas.microsoft.com/office/powerpoint/2010/main" xmlns="" val="41730426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21A1D30-C0A0-4124-A783-34D9F15FA0FE}" type="datetime1">
              <a:rPr lang="en-US" smtClean="0"/>
              <a:pPr/>
              <a:t>1/8/2020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r>
              <a:rPr lang="en-US"/>
              <a:t>Add a footer</a:t>
            </a:r>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401CF334-2D5C-4859-84A6-CA7E6E43FAEB}" type="slidenum">
              <a:rPr lang="en-US" smtClean="0"/>
              <a:pPr/>
              <a:t>‹#›</a:t>
            </a:fld>
            <a:endParaRPr lang="en-US"/>
          </a:p>
        </p:txBody>
      </p:sp>
      <p:cxnSp>
        <p:nvCxnSpPr>
          <p:cNvPr id="13" name="Straight Connector 12"/>
          <p:cNvCxnSpPr/>
          <p:nvPr userDrawn="1"/>
        </p:nvCxnSpPr>
        <p:spPr>
          <a:xfrm flipV="1">
            <a:off x="3049"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flipV="1">
            <a:off x="3049"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F28077-7188-48C5-8679-2287FAC952E9}" type="datetime1">
              <a:rPr lang="en-US" smtClean="0"/>
              <a:pPr/>
              <a:t>1/8/2020</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2DCB740-6776-4EE9-99FD-96D592FA5A23}" type="datetime1">
              <a:rPr lang="en-US" smtClean="0"/>
              <a:pPr/>
              <a:t>1/8/2020</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5F6BD99-6FFD-46C5-B5E2-43A34BDA2566}" type="datetime1">
              <a:rPr lang="en-US" smtClean="0"/>
              <a:pPr/>
              <a:t>1/8/2020</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022678E-214C-4CF8-97C7-95015FB02960}" type="datetime1">
              <a:rPr lang="en-US" smtClean="0"/>
              <a:pPr/>
              <a:t>1/8/2020</a:t>
            </a:fld>
            <a:endParaRPr lang="en-US"/>
          </a:p>
        </p:txBody>
      </p:sp>
      <p:sp>
        <p:nvSpPr>
          <p:cNvPr id="8" name="Footer Placeholder 7"/>
          <p:cNvSpPr>
            <a:spLocks noGrp="1"/>
          </p:cNvSpPr>
          <p:nvPr>
            <p:ph type="ftr" sz="quarter" idx="11"/>
          </p:nvPr>
        </p:nvSpPr>
        <p:spPr/>
        <p:txBody>
          <a:bodyPr/>
          <a:lstStyle/>
          <a:p>
            <a:r>
              <a:rPr lang="en-US"/>
              <a:t>Add a footer</a:t>
            </a:r>
            <a:endParaRPr lang="en-US" dirty="0"/>
          </a:p>
        </p:txBody>
      </p:sp>
      <p:sp>
        <p:nvSpPr>
          <p:cNvPr id="9" name="Slide Number Placeholder 8"/>
          <p:cNvSpPr>
            <a:spLocks noGrp="1"/>
          </p:cNvSpPr>
          <p:nvPr>
            <p:ph type="sldNum" sz="quarter" idx="12"/>
          </p:nvPr>
        </p:nvSpPr>
        <p:spPr/>
        <p:txBody>
          <a:bodyPr/>
          <a:lstStyle/>
          <a:p>
            <a:fld id="{401CF334-2D5C-4859-84A6-CA7E6E43FAE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55660E0-FA77-4473-A859-74127B089143}" type="datetime1">
              <a:rPr lang="en-US" smtClean="0"/>
              <a:pPr/>
              <a:t>1/8/2020</a:t>
            </a:fld>
            <a:endParaRPr lang="en-US"/>
          </a:p>
        </p:txBody>
      </p:sp>
      <p:sp>
        <p:nvSpPr>
          <p:cNvPr id="4" name="Footer Placeholder 3"/>
          <p:cNvSpPr>
            <a:spLocks noGrp="1"/>
          </p:cNvSpPr>
          <p:nvPr>
            <p:ph type="ftr" sz="quarter" idx="11"/>
          </p:nvPr>
        </p:nvSpPr>
        <p:spPr/>
        <p:txBody>
          <a:bodyPr/>
          <a:lstStyle/>
          <a:p>
            <a:r>
              <a:rPr lang="en-US"/>
              <a:t>Add a footer</a:t>
            </a:r>
            <a:endParaRPr lang="en-US" dirty="0"/>
          </a:p>
        </p:txBody>
      </p:sp>
      <p:sp>
        <p:nvSpPr>
          <p:cNvPr id="5" name="Slide Number Placeholder 4"/>
          <p:cNvSpPr>
            <a:spLocks noGrp="1"/>
          </p:cNvSpPr>
          <p:nvPr>
            <p:ph type="sldNum" sz="quarter" idx="12"/>
          </p:nvPr>
        </p:nvSpPr>
        <p:spPr/>
        <p:txBody>
          <a:bodyPr/>
          <a:lstStyle/>
          <a:p>
            <a:fld id="{401CF334-2D5C-4859-84A6-CA7E6E43FAEB}"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pPr/>
              <a:t>1/8/2020</a:t>
            </a:fld>
            <a:endParaRPr lang="en-US"/>
          </a:p>
        </p:txBody>
      </p:sp>
      <p:sp>
        <p:nvSpPr>
          <p:cNvPr id="3" name="Footer Placeholder 2"/>
          <p:cNvSpPr>
            <a:spLocks noGrp="1"/>
          </p:cNvSpPr>
          <p:nvPr>
            <p:ph type="ftr" sz="quarter" idx="11"/>
          </p:nvPr>
        </p:nvSpPr>
        <p:spPr/>
        <p:txBody>
          <a:bodyPr/>
          <a:lstStyle/>
          <a:p>
            <a:r>
              <a:rPr lang="en-US"/>
              <a:t>Add a footer</a:t>
            </a:r>
            <a:endParaRPr lang="en-US" dirty="0"/>
          </a:p>
        </p:txBody>
      </p:sp>
      <p:sp>
        <p:nvSpPr>
          <p:cNvPr id="4" name="Slide Number Placeholder 3"/>
          <p:cNvSpPr>
            <a:spLocks noGrp="1"/>
          </p:cNvSpPr>
          <p:nvPr>
            <p:ph type="sldNum" sz="quarter" idx="12"/>
          </p:nvPr>
        </p:nvSpPr>
        <p:spPr/>
        <p:txBody>
          <a:bodyPr/>
          <a:lstStyle/>
          <a:p>
            <a:fld id="{401CF334-2D5C-4859-84A6-CA7E6E43FAEB}" type="slidenum">
              <a:rPr lang="en-US" smtClean="0"/>
              <a:pPr/>
              <a:t>‹#›</a:t>
            </a:fld>
            <a:endParaRPr lang="en-US"/>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p>
            <a:fld id="{B5197C5C-1CD1-417D-A89C-14747F5222C7}" type="datetime1">
              <a:rPr lang="en-US" smtClean="0"/>
              <a:pPr/>
              <a:t>1/8/2020</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359EFBB-CFA1-4AA8-9123-F0B52DBD84FE}" type="datetime1">
              <a:rPr lang="en-US" smtClean="0"/>
              <a:pPr/>
              <a:t>1/8/2020</a:t>
            </a:fld>
            <a:endParaRPr lang="en-US"/>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r>
              <a:rPr lang="en-US"/>
              <a:t>Add a footer</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401CF334-2D5C-4859-84A6-CA7E6E43FAEB}" type="slidenum">
              <a:rPr lang="en-US" smtClean="0"/>
              <a:pPr/>
              <a:t>‹#›</a:t>
            </a:fld>
            <a:endParaRPr lang="en-US"/>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955249" y="5001994"/>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71414" y="5785023"/>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609600" y="1481330"/>
            <a:ext cx="109728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D2D5871-AB0F-4B3D-8861-97E78CB7B47E}" type="datetime1">
              <a:rPr lang="en-US" smtClean="0"/>
              <a:pPr/>
              <a:t>1/8/2020</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41"/>
            <a:ext cx="84328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4418406-4C3F-4F3E-80BD-A22568EA37EB}" type="datetime1">
              <a:rPr lang="en-US" smtClean="0"/>
              <a:pPr/>
              <a:t>1/8/2020</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955249" y="5001994"/>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71414" y="5785023"/>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8056" y="5791253"/>
            <a:ext cx="4536419"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61146459-E3C3-4969-9224-5ED50B492D17}" type="datetime1">
              <a:rPr lang="en-US" smtClean="0"/>
              <a:pPr/>
              <a:t>1/8/2020</a:t>
            </a:fld>
            <a:endParaRPr lang="en-US" dirty="0"/>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r>
              <a:rPr lang="en-US"/>
              <a:t>Add a footer</a:t>
            </a:r>
            <a:endParaRPr lang="en-US" dirty="0"/>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401CF334-2D5C-4859-84A6-CA7E6E43FAE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spd="med">
    <p:fade/>
  </p:transition>
  <p:hf sldNum="0"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63600" y="1314450"/>
            <a:ext cx="10468864" cy="609600"/>
          </a:xfrm>
        </p:spPr>
        <p:txBody>
          <a:bodyPr>
            <a:normAutofit fontScale="90000"/>
          </a:bodyPr>
          <a:lstStyle/>
          <a:p>
            <a:pPr algn="ctr"/>
            <a:r>
              <a:rPr lang="en-US" sz="3600" dirty="0"/>
              <a:t>HEALTH CARE SYSTEMS</a:t>
            </a:r>
          </a:p>
        </p:txBody>
      </p:sp>
      <p:sp>
        <p:nvSpPr>
          <p:cNvPr id="5" name="Subtitle 4"/>
          <p:cNvSpPr>
            <a:spLocks noGrp="1"/>
          </p:cNvSpPr>
          <p:nvPr>
            <p:ph type="subTitle" idx="1"/>
          </p:nvPr>
        </p:nvSpPr>
        <p:spPr>
          <a:xfrm>
            <a:off x="711200" y="2609850"/>
            <a:ext cx="10472928" cy="2371286"/>
          </a:xfrm>
        </p:spPr>
        <p:txBody>
          <a:bodyPr/>
          <a:lstStyle/>
          <a:p>
            <a:pPr algn="ctr"/>
            <a:r>
              <a:rPr lang="en-US" dirty="0"/>
              <a:t>Presentation</a:t>
            </a:r>
          </a:p>
          <a:p>
            <a:pPr algn="ctr"/>
            <a:endParaRPr lang="en-US" dirty="0">
              <a:solidFill>
                <a:srgbClr val="00B0F0"/>
              </a:solidFill>
            </a:endParaRPr>
          </a:p>
          <a:p>
            <a:pPr algn="ctr"/>
            <a:r>
              <a:rPr lang="en-US" dirty="0">
                <a:solidFill>
                  <a:srgbClr val="00B0F0"/>
                </a:solidFill>
              </a:rPr>
              <a:t>Insert Student’s Name Here</a:t>
            </a:r>
          </a:p>
          <a:p>
            <a:endParaRPr lang="en-US" dirty="0"/>
          </a:p>
        </p:txBody>
      </p:sp>
    </p:spTree>
    <p:extLst>
      <p:ext uri="{BB962C8B-B14F-4D97-AF65-F5344CB8AC3E}">
        <p14:creationId xmlns:p14="http://schemas.microsoft.com/office/powerpoint/2010/main" xmlns="" val="35496286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xmlns="" id="{8EEA9FDE-CB26-4592-95B1-5B7F49DCC802}"/>
              </a:ext>
            </a:extLst>
          </p:cNvPr>
          <p:cNvGraphicFramePr>
            <a:graphicFrameLocks noGrp="1"/>
          </p:cNvGraphicFramePr>
          <p:nvPr>
            <p:ph idx="1"/>
            <p:extLst>
              <p:ext uri="{D42A27DB-BD31-4B8C-83A1-F6EECF244321}">
                <p14:modId xmlns:p14="http://schemas.microsoft.com/office/powerpoint/2010/main" xmlns="" val="1197469691"/>
              </p:ext>
            </p:extLst>
          </p:nvPr>
        </p:nvGraphicFramePr>
        <p:xfrm>
          <a:off x="329514" y="809196"/>
          <a:ext cx="11862486" cy="5507046"/>
        </p:xfrm>
        <a:graphic>
          <a:graphicData uri="http://schemas.openxmlformats.org/drawingml/2006/table">
            <a:tbl>
              <a:tblPr firstRow="1" bandRow="1">
                <a:tableStyleId>{8799B23B-EC83-4686-B30A-512413B5E67A}</a:tableStyleId>
              </a:tblPr>
              <a:tblGrid>
                <a:gridCol w="5931243">
                  <a:extLst>
                    <a:ext uri="{9D8B030D-6E8A-4147-A177-3AD203B41FA5}">
                      <a16:colId xmlns:a16="http://schemas.microsoft.com/office/drawing/2014/main" xmlns="" val="2466309362"/>
                    </a:ext>
                  </a:extLst>
                </a:gridCol>
                <a:gridCol w="5931243">
                  <a:extLst>
                    <a:ext uri="{9D8B030D-6E8A-4147-A177-3AD203B41FA5}">
                      <a16:colId xmlns:a16="http://schemas.microsoft.com/office/drawing/2014/main" xmlns="" val="1240248067"/>
                    </a:ext>
                  </a:extLst>
                </a:gridCol>
              </a:tblGrid>
              <a:tr h="917841">
                <a:tc>
                  <a:txBody>
                    <a:bodyPr/>
                    <a:lstStyle/>
                    <a:p>
                      <a:r>
                        <a:rPr lang="en-US" dirty="0">
                          <a:latin typeface="Times New Roman" pitchFamily="18" charset="0"/>
                          <a:cs typeface="Times New Roman" pitchFamily="18" charset="0"/>
                        </a:rPr>
                        <a:t>United States of America</a:t>
                      </a:r>
                    </a:p>
                  </a:txBody>
                  <a:tcPr/>
                </a:tc>
                <a:tc>
                  <a:txBody>
                    <a:bodyPr/>
                    <a:lstStyle/>
                    <a:p>
                      <a:r>
                        <a:rPr lang="en-US" dirty="0">
                          <a:latin typeface="Times New Roman" pitchFamily="18" charset="0"/>
                          <a:cs typeface="Times New Roman" pitchFamily="18" charset="0"/>
                        </a:rPr>
                        <a:t>United Kingdom</a:t>
                      </a:r>
                    </a:p>
                  </a:txBody>
                  <a:tcPr/>
                </a:tc>
                <a:extLst>
                  <a:ext uri="{0D108BD9-81ED-4DB2-BD59-A6C34878D82A}">
                    <a16:rowId xmlns:a16="http://schemas.microsoft.com/office/drawing/2014/main" xmlns="" val="3150381935"/>
                  </a:ext>
                </a:extLst>
              </a:tr>
              <a:tr h="917841">
                <a:tc>
                  <a:txBody>
                    <a:bodyPr/>
                    <a:lstStyle/>
                    <a:p>
                      <a:r>
                        <a:rPr lang="en-US" dirty="0">
                          <a:latin typeface="Times New Roman" pitchFamily="18" charset="0"/>
                          <a:cs typeface="Times New Roman" pitchFamily="18" charset="0"/>
                        </a:rPr>
                        <a:t>Majority of health care facilities in the US are privately owned. However, the states and federal government have their facilities.</a:t>
                      </a:r>
                    </a:p>
                  </a:txBody>
                  <a:tcPr/>
                </a:tc>
                <a:tc>
                  <a:txBody>
                    <a:bodyPr/>
                    <a:lstStyle/>
                    <a:p>
                      <a:r>
                        <a:rPr lang="en-US" dirty="0">
                          <a:latin typeface="Times New Roman" pitchFamily="18" charset="0"/>
                          <a:cs typeface="Times New Roman" pitchFamily="18" charset="0"/>
                        </a:rPr>
                        <a:t>In the United Kingdom, a majority if the health care facilities are owned by the government (</a:t>
                      </a:r>
                      <a:r>
                        <a:rPr lang="en-US" sz="1800" dirty="0">
                          <a:latin typeface="Times New Roman" pitchFamily="18" charset="0"/>
                          <a:cs typeface="Times New Roman" pitchFamily="18" charset="0"/>
                        </a:rPr>
                        <a:t>Idler &amp; </a:t>
                      </a:r>
                      <a:r>
                        <a:rPr lang="en-US" sz="1800" dirty="0" err="1">
                          <a:latin typeface="Times New Roman" pitchFamily="18" charset="0"/>
                          <a:cs typeface="Times New Roman" pitchFamily="18" charset="0"/>
                        </a:rPr>
                        <a:t>Kellehear</a:t>
                      </a:r>
                      <a:r>
                        <a:rPr lang="en-US" sz="1800" dirty="0">
                          <a:latin typeface="Times New Roman" pitchFamily="18" charset="0"/>
                          <a:cs typeface="Times New Roman" pitchFamily="18" charset="0"/>
                        </a:rPr>
                        <a:t>, 2017)</a:t>
                      </a:r>
                      <a:r>
                        <a:rPr lang="en-US" dirty="0">
                          <a:latin typeface="Times New Roman" pitchFamily="18" charset="0"/>
                          <a:cs typeface="Times New Roman" pitchFamily="18" charset="0"/>
                        </a:rPr>
                        <a:t>. </a:t>
                      </a:r>
                    </a:p>
                  </a:txBody>
                  <a:tcPr/>
                </a:tc>
                <a:extLst>
                  <a:ext uri="{0D108BD9-81ED-4DB2-BD59-A6C34878D82A}">
                    <a16:rowId xmlns:a16="http://schemas.microsoft.com/office/drawing/2014/main" xmlns="" val="574144532"/>
                  </a:ext>
                </a:extLst>
              </a:tr>
              <a:tr h="917841">
                <a:tc>
                  <a:txBody>
                    <a:bodyPr/>
                    <a:lstStyle/>
                    <a:p>
                      <a:r>
                        <a:rPr lang="en-US" dirty="0">
                          <a:latin typeface="Times New Roman" pitchFamily="18" charset="0"/>
                          <a:cs typeface="Times New Roman" pitchFamily="18" charset="0"/>
                        </a:rPr>
                        <a:t>Medical practitioners need to be trained under the US medical system and are required to have practicing license to work in the country.</a:t>
                      </a:r>
                    </a:p>
                  </a:txBody>
                  <a:tcPr/>
                </a:tc>
                <a:tc>
                  <a:txBody>
                    <a:bodyPr/>
                    <a:lstStyle/>
                    <a:p>
                      <a:r>
                        <a:rPr lang="en-US" dirty="0">
                          <a:latin typeface="Times New Roman" pitchFamily="18" charset="0"/>
                          <a:cs typeface="Times New Roman" pitchFamily="18" charset="0"/>
                        </a:rPr>
                        <a:t>Just like USA, a majority of the workers in the United Kingdom are educated in the country. Practitioners are required to have licenses to operate.</a:t>
                      </a:r>
                    </a:p>
                  </a:txBody>
                  <a:tcPr/>
                </a:tc>
                <a:extLst>
                  <a:ext uri="{0D108BD9-81ED-4DB2-BD59-A6C34878D82A}">
                    <a16:rowId xmlns:a16="http://schemas.microsoft.com/office/drawing/2014/main" xmlns="" val="537879077"/>
                  </a:ext>
                </a:extLst>
              </a:tr>
              <a:tr h="917841">
                <a:tc>
                  <a:txBody>
                    <a:bodyPr/>
                    <a:lstStyle/>
                    <a:p>
                      <a:r>
                        <a:rPr lang="en-US" dirty="0">
                          <a:latin typeface="Times New Roman" pitchFamily="18" charset="0"/>
                          <a:cs typeface="Times New Roman" pitchFamily="18" charset="0"/>
                        </a:rPr>
                        <a:t>The health care service delivery in the United States of America is considered to be the most expensive among the countries in the industrialized world (</a:t>
                      </a:r>
                      <a:r>
                        <a:rPr lang="en-US" sz="1800" dirty="0">
                          <a:latin typeface="Times New Roman" pitchFamily="18" charset="0"/>
                          <a:cs typeface="Times New Roman" pitchFamily="18" charset="0"/>
                        </a:rPr>
                        <a:t>Osborn et al., 2016</a:t>
                      </a:r>
                      <a:r>
                        <a:rPr lang="en-US" dirty="0">
                          <a:latin typeface="Times New Roman" pitchFamily="18" charset="0"/>
                          <a:cs typeface="Times New Roman" pitchFamily="18" charset="0"/>
                        </a:rPr>
                        <a:t>). </a:t>
                      </a:r>
                    </a:p>
                  </a:txBody>
                  <a:tcPr/>
                </a:tc>
                <a:tc>
                  <a:txBody>
                    <a:bodyPr/>
                    <a:lstStyle/>
                    <a:p>
                      <a:r>
                        <a:rPr lang="en-US" dirty="0">
                          <a:latin typeface="Times New Roman" pitchFamily="18" charset="0"/>
                          <a:cs typeface="Times New Roman" pitchFamily="18" charset="0"/>
                        </a:rPr>
                        <a:t>The cost of service delivery is relatively lower as compared to the cost in the US.</a:t>
                      </a:r>
                    </a:p>
                  </a:txBody>
                  <a:tcPr/>
                </a:tc>
                <a:extLst>
                  <a:ext uri="{0D108BD9-81ED-4DB2-BD59-A6C34878D82A}">
                    <a16:rowId xmlns:a16="http://schemas.microsoft.com/office/drawing/2014/main" xmlns="" val="3832306566"/>
                  </a:ext>
                </a:extLst>
              </a:tr>
              <a:tr h="917841">
                <a:tc>
                  <a:txBody>
                    <a:bodyPr/>
                    <a:lstStyle/>
                    <a:p>
                      <a:r>
                        <a:rPr lang="en-US" dirty="0">
                          <a:latin typeface="Times New Roman" pitchFamily="18" charset="0"/>
                          <a:cs typeface="Times New Roman" pitchFamily="18" charset="0"/>
                        </a:rPr>
                        <a:t>The quality of health care delivery in the US is high. This is because of the amount of resources spent on improving health care delivery.</a:t>
                      </a:r>
                    </a:p>
                  </a:txBody>
                  <a:tcPr/>
                </a:tc>
                <a:tc>
                  <a:txBody>
                    <a:bodyPr/>
                    <a:lstStyle/>
                    <a:p>
                      <a:r>
                        <a:rPr lang="en-US" dirty="0">
                          <a:latin typeface="Times New Roman" pitchFamily="18" charset="0"/>
                          <a:cs typeface="Times New Roman" pitchFamily="18" charset="0"/>
                        </a:rPr>
                        <a:t>The quality of health care delivery in the country is considered to be above average. There are efforts which have been directed towards improving the quality.</a:t>
                      </a:r>
                    </a:p>
                  </a:txBody>
                  <a:tcPr/>
                </a:tc>
                <a:extLst>
                  <a:ext uri="{0D108BD9-81ED-4DB2-BD59-A6C34878D82A}">
                    <a16:rowId xmlns:a16="http://schemas.microsoft.com/office/drawing/2014/main" xmlns="" val="3696892903"/>
                  </a:ext>
                </a:extLst>
              </a:tr>
              <a:tr h="917841">
                <a:tc>
                  <a:txBody>
                    <a:bodyPr/>
                    <a:lstStyle/>
                    <a:p>
                      <a:r>
                        <a:rPr lang="en-US" dirty="0">
                          <a:latin typeface="Times New Roman" pitchFamily="18" charset="0"/>
                          <a:cs typeface="Times New Roman" pitchFamily="18" charset="0"/>
                        </a:rPr>
                        <a:t>Individuals have access to health care facilities which offer quality health care services through the policies which have been set by the government.</a:t>
                      </a:r>
                    </a:p>
                  </a:txBody>
                  <a:tcPr/>
                </a:tc>
                <a:tc>
                  <a:txBody>
                    <a:bodyPr/>
                    <a:lstStyle/>
                    <a:p>
                      <a:r>
                        <a:rPr lang="en-US" dirty="0">
                          <a:latin typeface="Times New Roman" pitchFamily="18" charset="0"/>
                          <a:cs typeface="Times New Roman" pitchFamily="18" charset="0"/>
                        </a:rPr>
                        <a:t>People have access to quality health care facilities since the institutions have been developed across the country (</a:t>
                      </a:r>
                      <a:r>
                        <a:rPr lang="en-US" sz="1800" dirty="0">
                          <a:latin typeface="Times New Roman" pitchFamily="18" charset="0"/>
                          <a:cs typeface="Times New Roman" pitchFamily="18" charset="0"/>
                        </a:rPr>
                        <a:t>Gosling, Davies &amp; Hussey, 2016</a:t>
                      </a:r>
                      <a:r>
                        <a:rPr lang="en-US" dirty="0">
                          <a:latin typeface="Times New Roman" pitchFamily="18" charset="0"/>
                          <a:cs typeface="Times New Roman" pitchFamily="18" charset="0"/>
                        </a:rPr>
                        <a:t>).</a:t>
                      </a:r>
                    </a:p>
                  </a:txBody>
                  <a:tcPr/>
                </a:tc>
                <a:extLst>
                  <a:ext uri="{0D108BD9-81ED-4DB2-BD59-A6C34878D82A}">
                    <a16:rowId xmlns:a16="http://schemas.microsoft.com/office/drawing/2014/main" xmlns="" val="2934845948"/>
                  </a:ext>
                </a:extLst>
              </a:tr>
            </a:tbl>
          </a:graphicData>
        </a:graphic>
      </p:graphicFrame>
      <p:sp>
        <p:nvSpPr>
          <p:cNvPr id="3" name="Title 2"/>
          <p:cNvSpPr>
            <a:spLocks noGrp="1"/>
          </p:cNvSpPr>
          <p:nvPr>
            <p:ph type="title"/>
          </p:nvPr>
        </p:nvSpPr>
        <p:spPr>
          <a:xfrm>
            <a:off x="609600" y="2"/>
            <a:ext cx="10972800" cy="585787"/>
          </a:xfrm>
        </p:spPr>
        <p:txBody>
          <a:bodyPr>
            <a:noAutofit/>
          </a:bodyPr>
          <a:lstStyle/>
          <a:p>
            <a:pPr algn="ctr"/>
            <a:r>
              <a:rPr lang="en-US" sz="4000" b="1" dirty="0">
                <a:solidFill>
                  <a:schemeClr val="tx1"/>
                </a:solidFill>
                <a:latin typeface="Times New Roman" pitchFamily="18" charset="0"/>
                <a:cs typeface="Times New Roman" pitchFamily="18" charset="0"/>
              </a:rPr>
              <a:t>US and UK Health Care System</a:t>
            </a:r>
          </a:p>
        </p:txBody>
      </p:sp>
    </p:spTree>
    <p:extLst>
      <p:ext uri="{BB962C8B-B14F-4D97-AF65-F5344CB8AC3E}">
        <p14:creationId xmlns:p14="http://schemas.microsoft.com/office/powerpoint/2010/main" xmlns="" val="1005243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33680" y="660400"/>
            <a:ext cx="11724640" cy="6197600"/>
          </a:xfrm>
        </p:spPr>
        <p:txBody>
          <a:bodyPr>
            <a:normAutofit/>
          </a:bodyPr>
          <a:lstStyle/>
          <a:p>
            <a:pPr lvl="1">
              <a:lnSpc>
                <a:spcPct val="200000"/>
              </a:lnSpc>
              <a:buFont typeface="Wingdings" pitchFamily="2" charset="2"/>
              <a:buChar char="v"/>
            </a:pPr>
            <a:r>
              <a:rPr lang="en-US" sz="2800" dirty="0">
                <a:latin typeface="Times New Roman" pitchFamily="18" charset="0"/>
                <a:cs typeface="Times New Roman" pitchFamily="18" charset="0"/>
              </a:rPr>
              <a:t>There has been a lot focus on public health and efforts have been mad on improving the sector. Some of the future trends on this sector include:</a:t>
            </a:r>
          </a:p>
          <a:p>
            <a:pPr lvl="1">
              <a:lnSpc>
                <a:spcPct val="200000"/>
              </a:lnSpc>
              <a:buFont typeface="Wingdings" pitchFamily="2" charset="2"/>
              <a:buChar char="v"/>
            </a:pPr>
            <a:r>
              <a:rPr lang="en-US" sz="2800" dirty="0">
                <a:latin typeface="Times New Roman" pitchFamily="18" charset="0"/>
                <a:cs typeface="Times New Roman" pitchFamily="18" charset="0"/>
              </a:rPr>
              <a:t>Increased infrastructure development – there has been increased infrastructural development which is aimed at improving the quality of care given to patients </a:t>
            </a:r>
          </a:p>
          <a:p>
            <a:pPr lvl="1">
              <a:lnSpc>
                <a:spcPct val="200000"/>
              </a:lnSpc>
              <a:buFont typeface="Wingdings" pitchFamily="2" charset="2"/>
              <a:buChar char="v"/>
            </a:pPr>
            <a:r>
              <a:rPr lang="en-US" sz="2800" dirty="0">
                <a:latin typeface="Times New Roman" pitchFamily="18" charset="0"/>
                <a:cs typeface="Times New Roman" pitchFamily="18" charset="0"/>
              </a:rPr>
              <a:t>Adoption of technology- technology is used to make the delivery of services more efficient and effective in hospitals. </a:t>
            </a:r>
          </a:p>
        </p:txBody>
      </p:sp>
      <p:sp>
        <p:nvSpPr>
          <p:cNvPr id="3" name="Title 2"/>
          <p:cNvSpPr>
            <a:spLocks noGrp="1"/>
          </p:cNvSpPr>
          <p:nvPr>
            <p:ph type="title"/>
          </p:nvPr>
        </p:nvSpPr>
        <p:spPr>
          <a:xfrm>
            <a:off x="609600" y="0"/>
            <a:ext cx="10972800" cy="585787"/>
          </a:xfrm>
        </p:spPr>
        <p:txBody>
          <a:bodyPr>
            <a:noAutofit/>
          </a:bodyPr>
          <a:lstStyle/>
          <a:p>
            <a:pPr algn="ctr"/>
            <a:r>
              <a:rPr lang="en-US" sz="4000" dirty="0">
                <a:solidFill>
                  <a:schemeClr val="tx1"/>
                </a:solidFill>
                <a:latin typeface="Times New Roman" pitchFamily="18" charset="0"/>
                <a:cs typeface="Times New Roman" pitchFamily="18" charset="0"/>
              </a:rPr>
              <a:t>Future Trends in Public Health</a:t>
            </a:r>
            <a:endParaRPr lang="en-US" sz="40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3197911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360" y="1320800"/>
            <a:ext cx="11724640" cy="5537200"/>
          </a:xfrm>
        </p:spPr>
        <p:txBody>
          <a:bodyPr>
            <a:normAutofit fontScale="92500"/>
          </a:bodyPr>
          <a:lstStyle/>
          <a:p>
            <a:pPr lvl="1">
              <a:lnSpc>
                <a:spcPct val="200000"/>
              </a:lnSpc>
              <a:buFont typeface="Wingdings" pitchFamily="2" charset="2"/>
              <a:buChar char="v"/>
            </a:pPr>
            <a:r>
              <a:rPr lang="en-US" sz="2800" dirty="0">
                <a:latin typeface="Times New Roman" pitchFamily="18" charset="0"/>
                <a:cs typeface="Times New Roman" pitchFamily="18" charset="0"/>
              </a:rPr>
              <a:t>The governments in the countries have been working towards improving the quality of health care services which the residents of the country receive.</a:t>
            </a:r>
          </a:p>
          <a:p>
            <a:pPr lvl="1">
              <a:lnSpc>
                <a:spcPct val="200000"/>
              </a:lnSpc>
              <a:buFont typeface="Wingdings" pitchFamily="2" charset="2"/>
              <a:buChar char="v"/>
            </a:pPr>
            <a:r>
              <a:rPr lang="en-US" sz="2800" dirty="0">
                <a:latin typeface="Times New Roman" pitchFamily="18" charset="0"/>
                <a:cs typeface="Times New Roman" pitchFamily="18" charset="0"/>
              </a:rPr>
              <a:t>As it has been seen, the United States’ health care facilities are privately owned while in the United Kingdom, the health care facilities are owned and supported by the government.</a:t>
            </a:r>
          </a:p>
          <a:p>
            <a:pPr lvl="1">
              <a:lnSpc>
                <a:spcPct val="200000"/>
              </a:lnSpc>
              <a:buFont typeface="Wingdings" pitchFamily="2" charset="2"/>
              <a:buChar char="v"/>
            </a:pPr>
            <a:r>
              <a:rPr lang="en-US" sz="2800" dirty="0">
                <a:latin typeface="Times New Roman" pitchFamily="18" charset="0"/>
                <a:cs typeface="Times New Roman" pitchFamily="18" charset="0"/>
              </a:rPr>
              <a:t>In both countries, professionals have to be licensed to ensure they are qualified.</a:t>
            </a:r>
          </a:p>
        </p:txBody>
      </p:sp>
      <p:sp>
        <p:nvSpPr>
          <p:cNvPr id="3" name="Title 2"/>
          <p:cNvSpPr>
            <a:spLocks noGrp="1"/>
          </p:cNvSpPr>
          <p:nvPr>
            <p:ph type="title"/>
          </p:nvPr>
        </p:nvSpPr>
        <p:spPr>
          <a:xfrm>
            <a:off x="609600" y="557214"/>
            <a:ext cx="10972800" cy="585787"/>
          </a:xfrm>
        </p:spPr>
        <p:txBody>
          <a:bodyPr>
            <a:noAutofit/>
          </a:bodyPr>
          <a:lstStyle/>
          <a:p>
            <a:pPr algn="ctr"/>
            <a:r>
              <a:rPr lang="en-US" sz="4000" b="1" dirty="0">
                <a:solidFill>
                  <a:schemeClr val="tx1"/>
                </a:solidFill>
                <a:latin typeface="Times New Roman" pitchFamily="18" charset="0"/>
                <a:cs typeface="Times New Roman" pitchFamily="18" charset="0"/>
              </a:rPr>
              <a:t>Conclusion</a:t>
            </a:r>
          </a:p>
        </p:txBody>
      </p:sp>
    </p:spTree>
    <p:extLst>
      <p:ext uri="{BB962C8B-B14F-4D97-AF65-F5344CB8AC3E}">
        <p14:creationId xmlns:p14="http://schemas.microsoft.com/office/powerpoint/2010/main" xmlns="" val="33395540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360" y="1320800"/>
            <a:ext cx="11724640" cy="5537200"/>
          </a:xfrm>
        </p:spPr>
        <p:txBody>
          <a:bodyPr>
            <a:normAutofit/>
          </a:bodyPr>
          <a:lstStyle/>
          <a:p>
            <a:pPr lvl="1">
              <a:buFont typeface="Wingdings" pitchFamily="2" charset="2"/>
              <a:buChar char="v"/>
            </a:pPr>
            <a:r>
              <a:rPr lang="en-US" sz="2800" dirty="0">
                <a:latin typeface="Times New Roman" pitchFamily="18" charset="0"/>
                <a:cs typeface="Times New Roman" pitchFamily="18" charset="0"/>
              </a:rPr>
              <a:t>Gosling, R., Davies, S. M., &amp; Hussey, J. A. (2016). How integrating primary care and public health could improve population health outcomes: a view from Liverpool, UK. Public health research &amp; practice, 26(1), e2611602-e2611602.</a:t>
            </a:r>
          </a:p>
          <a:p>
            <a:pPr lvl="1">
              <a:buFont typeface="Wingdings" pitchFamily="2" charset="2"/>
              <a:buChar char="v"/>
            </a:pPr>
            <a:r>
              <a:rPr lang="en-US" sz="2800" dirty="0">
                <a:latin typeface="Times New Roman" pitchFamily="18" charset="0"/>
                <a:cs typeface="Times New Roman" pitchFamily="18" charset="0"/>
              </a:rPr>
              <a:t>Idler, E., &amp; </a:t>
            </a:r>
            <a:r>
              <a:rPr lang="en-US" sz="2800" dirty="0" err="1">
                <a:latin typeface="Times New Roman" pitchFamily="18" charset="0"/>
                <a:cs typeface="Times New Roman" pitchFamily="18" charset="0"/>
              </a:rPr>
              <a:t>Kellehear</a:t>
            </a:r>
            <a:r>
              <a:rPr lang="en-US" sz="2800" dirty="0">
                <a:latin typeface="Times New Roman" pitchFamily="18" charset="0"/>
                <a:cs typeface="Times New Roman" pitchFamily="18" charset="0"/>
              </a:rPr>
              <a:t>, A. (2017). Religion in Public Health‐Care Institutions: US and UK Perspectives. Journal for the Scientific Study of Religion, 56(2), 234-240.</a:t>
            </a:r>
          </a:p>
          <a:p>
            <a:pPr lvl="1">
              <a:buFont typeface="Wingdings" pitchFamily="2" charset="2"/>
              <a:buChar char="v"/>
            </a:pPr>
            <a:r>
              <a:rPr lang="en-US" sz="2800" dirty="0">
                <a:latin typeface="Times New Roman" pitchFamily="18" charset="0"/>
                <a:cs typeface="Times New Roman" pitchFamily="18" charset="0"/>
              </a:rPr>
              <a:t>Osborn, R., Squires, D., Doty, M. M., </a:t>
            </a:r>
            <a:r>
              <a:rPr lang="en-US" sz="2800" dirty="0" err="1">
                <a:latin typeface="Times New Roman" pitchFamily="18" charset="0"/>
                <a:cs typeface="Times New Roman" pitchFamily="18" charset="0"/>
              </a:rPr>
              <a:t>Sarnak</a:t>
            </a:r>
            <a:r>
              <a:rPr lang="en-US" sz="2800" dirty="0">
                <a:latin typeface="Times New Roman" pitchFamily="18" charset="0"/>
                <a:cs typeface="Times New Roman" pitchFamily="18" charset="0"/>
              </a:rPr>
              <a:t>, D. O., &amp; Schneider, E. C. (2016). In new survey of eleven countries, US adults still struggle with access to and affordability of health care. Health Affairs, 35(12), 2327-2336.</a:t>
            </a:r>
          </a:p>
        </p:txBody>
      </p:sp>
      <p:sp>
        <p:nvSpPr>
          <p:cNvPr id="3" name="Title 2"/>
          <p:cNvSpPr>
            <a:spLocks noGrp="1"/>
          </p:cNvSpPr>
          <p:nvPr>
            <p:ph type="title"/>
          </p:nvPr>
        </p:nvSpPr>
        <p:spPr>
          <a:xfrm>
            <a:off x="609600" y="557214"/>
            <a:ext cx="10972800" cy="585787"/>
          </a:xfrm>
        </p:spPr>
        <p:txBody>
          <a:bodyPr>
            <a:noAutofit/>
          </a:bodyPr>
          <a:lstStyle/>
          <a:p>
            <a:pPr algn="ctr"/>
            <a:r>
              <a:rPr lang="en-US" sz="4000" b="1" dirty="0">
                <a:solidFill>
                  <a:schemeClr val="tx1"/>
                </a:solidFill>
                <a:latin typeface="Times New Roman" pitchFamily="18" charset="0"/>
                <a:cs typeface="Times New Roman" pitchFamily="18" charset="0"/>
              </a:rPr>
              <a:t>References</a:t>
            </a:r>
          </a:p>
        </p:txBody>
      </p:sp>
    </p:spTree>
    <p:extLst>
      <p:ext uri="{BB962C8B-B14F-4D97-AF65-F5344CB8AC3E}">
        <p14:creationId xmlns:p14="http://schemas.microsoft.com/office/powerpoint/2010/main" xmlns="" val="412833934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1318</TotalTime>
  <Words>814</Words>
  <Application>Microsoft Office PowerPoint</Application>
  <PresentationFormat>Custom</PresentationFormat>
  <Paragraphs>38</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Concourse</vt:lpstr>
      <vt:lpstr>HEALTH CARE SYSTEMS</vt:lpstr>
      <vt:lpstr>US and UK Health Care System</vt:lpstr>
      <vt:lpstr>Future Trends in Public Health</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Use This Template</dc:title>
  <dc:creator>omonso</dc:creator>
  <cp:lastModifiedBy>ADM</cp:lastModifiedBy>
  <cp:revision>97</cp:revision>
  <dcterms:created xsi:type="dcterms:W3CDTF">2018-11-16T01:49:47Z</dcterms:created>
  <dcterms:modified xsi:type="dcterms:W3CDTF">2020-01-08T09:18:03Z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